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0" d="100"/>
          <a:sy n="80" d="100"/>
        </p:scale>
        <p:origin x="782" y="1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060FC36-1E1D-4BE5-90EA-B8DF86A5A93E}" type="datetimeFigureOut">
              <a:rPr lang="en-IN" smtClean="0"/>
              <a:t>05-04-2023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890A77-51E3-4BCC-A0D4-A4F397719179}" type="slidenum">
              <a:rPr lang="en-IN" smtClean="0"/>
              <a:t>‹#›</a:t>
            </a:fld>
            <a:endParaRPr lang="en-IN"/>
          </a:p>
        </p:txBody>
      </p:sp>
    </p:spTree>
    <p:extLst>
      <p:ext uri="{BB962C8B-B14F-4D97-AF65-F5344CB8AC3E}">
        <p14:creationId xmlns:p14="http://schemas.microsoft.com/office/powerpoint/2010/main" val="314027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60FC36-1E1D-4BE5-90EA-B8DF86A5A93E}" type="datetimeFigureOut">
              <a:rPr lang="en-IN" smtClean="0"/>
              <a:t>05-04-2023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A890A77-51E3-4BCC-A0D4-A4F397719179}" type="slidenum">
              <a:rPr lang="en-IN" smtClean="0"/>
              <a:t>‹#›</a:t>
            </a:fld>
            <a:endParaRPr lang="en-IN"/>
          </a:p>
        </p:txBody>
      </p:sp>
    </p:spTree>
    <p:extLst>
      <p:ext uri="{BB962C8B-B14F-4D97-AF65-F5344CB8AC3E}">
        <p14:creationId xmlns:p14="http://schemas.microsoft.com/office/powerpoint/2010/main" val="1183899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060FC36-1E1D-4BE5-90EA-B8DF86A5A93E}" type="datetimeFigureOut">
              <a:rPr lang="en-IN" smtClean="0"/>
              <a:t>05-04-2023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890A77-51E3-4BCC-A0D4-A4F397719179}" type="slidenum">
              <a:rPr lang="en-IN" smtClean="0"/>
              <a:t>‹#›</a:t>
            </a:fld>
            <a:endParaRPr lang="en-IN"/>
          </a:p>
        </p:txBody>
      </p:sp>
    </p:spTree>
    <p:extLst>
      <p:ext uri="{BB962C8B-B14F-4D97-AF65-F5344CB8AC3E}">
        <p14:creationId xmlns:p14="http://schemas.microsoft.com/office/powerpoint/2010/main" val="21165135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060FC36-1E1D-4BE5-90EA-B8DF86A5A93E}" type="datetimeFigureOut">
              <a:rPr lang="en-IN" smtClean="0"/>
              <a:t>05-04-2023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890A77-51E3-4BCC-A0D4-A4F397719179}" type="slidenum">
              <a:rPr lang="en-IN" smtClean="0"/>
              <a:t>‹#›</a:t>
            </a:fld>
            <a:endParaRPr lang="en-IN"/>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0923068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60FC36-1E1D-4BE5-90EA-B8DF86A5A93E}" type="datetimeFigureOut">
              <a:rPr lang="en-IN" smtClean="0"/>
              <a:t>05-04-2023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890A77-51E3-4BCC-A0D4-A4F397719179}" type="slidenum">
              <a:rPr lang="en-IN" smtClean="0"/>
              <a:t>‹#›</a:t>
            </a:fld>
            <a:endParaRPr lang="en-IN"/>
          </a:p>
        </p:txBody>
      </p:sp>
    </p:spTree>
    <p:extLst>
      <p:ext uri="{BB962C8B-B14F-4D97-AF65-F5344CB8AC3E}">
        <p14:creationId xmlns:p14="http://schemas.microsoft.com/office/powerpoint/2010/main" val="20515568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060FC36-1E1D-4BE5-90EA-B8DF86A5A93E}" type="datetimeFigureOut">
              <a:rPr lang="en-IN" smtClean="0"/>
              <a:t>05-04-2023</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890A77-51E3-4BCC-A0D4-A4F397719179}" type="slidenum">
              <a:rPr lang="en-IN" smtClean="0"/>
              <a:t>‹#›</a:t>
            </a:fld>
            <a:endParaRPr lang="en-IN"/>
          </a:p>
        </p:txBody>
      </p:sp>
    </p:spTree>
    <p:extLst>
      <p:ext uri="{BB962C8B-B14F-4D97-AF65-F5344CB8AC3E}">
        <p14:creationId xmlns:p14="http://schemas.microsoft.com/office/powerpoint/2010/main" val="20495594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060FC36-1E1D-4BE5-90EA-B8DF86A5A93E}" type="datetimeFigureOut">
              <a:rPr lang="en-IN" smtClean="0"/>
              <a:t>05-04-2023</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890A77-51E3-4BCC-A0D4-A4F397719179}" type="slidenum">
              <a:rPr lang="en-IN" smtClean="0"/>
              <a:t>‹#›</a:t>
            </a:fld>
            <a:endParaRPr lang="en-IN"/>
          </a:p>
        </p:txBody>
      </p:sp>
    </p:spTree>
    <p:extLst>
      <p:ext uri="{BB962C8B-B14F-4D97-AF65-F5344CB8AC3E}">
        <p14:creationId xmlns:p14="http://schemas.microsoft.com/office/powerpoint/2010/main" val="37522055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60FC36-1E1D-4BE5-90EA-B8DF86A5A93E}" type="datetimeFigureOut">
              <a:rPr lang="en-IN" smtClean="0"/>
              <a:t>05-04-2023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890A77-51E3-4BCC-A0D4-A4F397719179}" type="slidenum">
              <a:rPr lang="en-IN" smtClean="0"/>
              <a:t>‹#›</a:t>
            </a:fld>
            <a:endParaRPr lang="en-IN"/>
          </a:p>
        </p:txBody>
      </p:sp>
    </p:spTree>
    <p:extLst>
      <p:ext uri="{BB962C8B-B14F-4D97-AF65-F5344CB8AC3E}">
        <p14:creationId xmlns:p14="http://schemas.microsoft.com/office/powerpoint/2010/main" val="1905809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60FC36-1E1D-4BE5-90EA-B8DF86A5A93E}" type="datetimeFigureOut">
              <a:rPr lang="en-IN" smtClean="0"/>
              <a:t>05-04-2023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890A77-51E3-4BCC-A0D4-A4F397719179}" type="slidenum">
              <a:rPr lang="en-IN" smtClean="0"/>
              <a:t>‹#›</a:t>
            </a:fld>
            <a:endParaRPr lang="en-IN"/>
          </a:p>
        </p:txBody>
      </p:sp>
    </p:spTree>
    <p:extLst>
      <p:ext uri="{BB962C8B-B14F-4D97-AF65-F5344CB8AC3E}">
        <p14:creationId xmlns:p14="http://schemas.microsoft.com/office/powerpoint/2010/main" val="1825664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060FC36-1E1D-4BE5-90EA-B8DF86A5A93E}" type="datetimeFigureOut">
              <a:rPr lang="en-IN" smtClean="0"/>
              <a:t>05-04-2023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890A77-51E3-4BCC-A0D4-A4F397719179}" type="slidenum">
              <a:rPr lang="en-IN" smtClean="0"/>
              <a:t>‹#›</a:t>
            </a:fld>
            <a:endParaRPr lang="en-IN"/>
          </a:p>
        </p:txBody>
      </p:sp>
    </p:spTree>
    <p:extLst>
      <p:ext uri="{BB962C8B-B14F-4D97-AF65-F5344CB8AC3E}">
        <p14:creationId xmlns:p14="http://schemas.microsoft.com/office/powerpoint/2010/main" val="641153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60FC36-1E1D-4BE5-90EA-B8DF86A5A93E}" type="datetimeFigureOut">
              <a:rPr lang="en-IN" smtClean="0"/>
              <a:t>05-04-2023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890A77-51E3-4BCC-A0D4-A4F397719179}" type="slidenum">
              <a:rPr lang="en-IN" smtClean="0"/>
              <a:t>‹#›</a:t>
            </a:fld>
            <a:endParaRPr lang="en-IN"/>
          </a:p>
        </p:txBody>
      </p:sp>
    </p:spTree>
    <p:extLst>
      <p:ext uri="{BB962C8B-B14F-4D97-AF65-F5344CB8AC3E}">
        <p14:creationId xmlns:p14="http://schemas.microsoft.com/office/powerpoint/2010/main" val="616689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060FC36-1E1D-4BE5-90EA-B8DF86A5A93E}" type="datetimeFigureOut">
              <a:rPr lang="en-IN" smtClean="0"/>
              <a:t>05-04-2023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A890A77-51E3-4BCC-A0D4-A4F397719179}" type="slidenum">
              <a:rPr lang="en-IN" smtClean="0"/>
              <a:t>‹#›</a:t>
            </a:fld>
            <a:endParaRPr lang="en-IN"/>
          </a:p>
        </p:txBody>
      </p:sp>
    </p:spTree>
    <p:extLst>
      <p:ext uri="{BB962C8B-B14F-4D97-AF65-F5344CB8AC3E}">
        <p14:creationId xmlns:p14="http://schemas.microsoft.com/office/powerpoint/2010/main" val="2757947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060FC36-1E1D-4BE5-90EA-B8DF86A5A93E}" type="datetimeFigureOut">
              <a:rPr lang="en-IN" smtClean="0"/>
              <a:t>05-04-2023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A890A77-51E3-4BCC-A0D4-A4F397719179}" type="slidenum">
              <a:rPr lang="en-IN" smtClean="0"/>
              <a:t>‹#›</a:t>
            </a:fld>
            <a:endParaRPr lang="en-IN"/>
          </a:p>
        </p:txBody>
      </p:sp>
    </p:spTree>
    <p:extLst>
      <p:ext uri="{BB962C8B-B14F-4D97-AF65-F5344CB8AC3E}">
        <p14:creationId xmlns:p14="http://schemas.microsoft.com/office/powerpoint/2010/main" val="1767340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5060FC36-1E1D-4BE5-90EA-B8DF86A5A93E}" type="datetimeFigureOut">
              <a:rPr lang="en-IN" smtClean="0"/>
              <a:t>05-04-2023</a:t>
            </a:fld>
            <a:endParaRPr lang="en-IN"/>
          </a:p>
        </p:txBody>
      </p:sp>
      <p:sp>
        <p:nvSpPr>
          <p:cNvPr id="5" name="Footer Placeholder 3"/>
          <p:cNvSpPr>
            <a:spLocks noGrp="1"/>
          </p:cNvSpPr>
          <p:nvPr>
            <p:ph type="ftr" sz="quarter" idx="11"/>
          </p:nvPr>
        </p:nvSpPr>
        <p:spPr/>
        <p:txBody>
          <a:bodyPr/>
          <a:lstStyle/>
          <a:p>
            <a:endParaRPr lang="en-IN"/>
          </a:p>
        </p:txBody>
      </p:sp>
      <p:sp>
        <p:nvSpPr>
          <p:cNvPr id="6" name="Slide Number Placeholder 4"/>
          <p:cNvSpPr>
            <a:spLocks noGrp="1"/>
          </p:cNvSpPr>
          <p:nvPr>
            <p:ph type="sldNum" sz="quarter" idx="12"/>
          </p:nvPr>
        </p:nvSpPr>
        <p:spPr/>
        <p:txBody>
          <a:bodyPr/>
          <a:lstStyle/>
          <a:p>
            <a:fld id="{EA890A77-51E3-4BCC-A0D4-A4F397719179}" type="slidenum">
              <a:rPr lang="en-IN" smtClean="0"/>
              <a:t>‹#›</a:t>
            </a:fld>
            <a:endParaRPr lang="en-IN"/>
          </a:p>
        </p:txBody>
      </p:sp>
    </p:spTree>
    <p:extLst>
      <p:ext uri="{BB962C8B-B14F-4D97-AF65-F5344CB8AC3E}">
        <p14:creationId xmlns:p14="http://schemas.microsoft.com/office/powerpoint/2010/main" val="1124153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060FC36-1E1D-4BE5-90EA-B8DF86A5A93E}" type="datetimeFigureOut">
              <a:rPr lang="en-IN" smtClean="0"/>
              <a:t>05-04-2023</a:t>
            </a:fld>
            <a:endParaRPr lang="en-IN"/>
          </a:p>
        </p:txBody>
      </p:sp>
      <p:sp>
        <p:nvSpPr>
          <p:cNvPr id="5" name="Footer Placeholder 2"/>
          <p:cNvSpPr>
            <a:spLocks noGrp="1"/>
          </p:cNvSpPr>
          <p:nvPr>
            <p:ph type="ftr" sz="quarter" idx="11"/>
          </p:nvPr>
        </p:nvSpPr>
        <p:spPr/>
        <p:txBody>
          <a:bodyPr/>
          <a:lstStyle/>
          <a:p>
            <a:endParaRPr lang="en-IN"/>
          </a:p>
        </p:txBody>
      </p:sp>
      <p:sp>
        <p:nvSpPr>
          <p:cNvPr id="6" name="Slide Number Placeholder 3"/>
          <p:cNvSpPr>
            <a:spLocks noGrp="1"/>
          </p:cNvSpPr>
          <p:nvPr>
            <p:ph type="sldNum" sz="quarter" idx="12"/>
          </p:nvPr>
        </p:nvSpPr>
        <p:spPr/>
        <p:txBody>
          <a:bodyPr/>
          <a:lstStyle/>
          <a:p>
            <a:fld id="{EA890A77-51E3-4BCC-A0D4-A4F397719179}" type="slidenum">
              <a:rPr lang="en-IN" smtClean="0"/>
              <a:t>‹#›</a:t>
            </a:fld>
            <a:endParaRPr lang="en-IN"/>
          </a:p>
        </p:txBody>
      </p:sp>
    </p:spTree>
    <p:extLst>
      <p:ext uri="{BB962C8B-B14F-4D97-AF65-F5344CB8AC3E}">
        <p14:creationId xmlns:p14="http://schemas.microsoft.com/office/powerpoint/2010/main" val="3452198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5060FC36-1E1D-4BE5-90EA-B8DF86A5A93E}" type="datetimeFigureOut">
              <a:rPr lang="en-IN" smtClean="0"/>
              <a:t>05-04-2023</a:t>
            </a:fld>
            <a:endParaRPr lang="en-IN"/>
          </a:p>
        </p:txBody>
      </p:sp>
      <p:sp>
        <p:nvSpPr>
          <p:cNvPr id="5" name="Footer Placeholder 5"/>
          <p:cNvSpPr>
            <a:spLocks noGrp="1"/>
          </p:cNvSpPr>
          <p:nvPr>
            <p:ph type="ftr" sz="quarter" idx="11"/>
          </p:nvPr>
        </p:nvSpPr>
        <p:spPr/>
        <p:txBody>
          <a:bodyPr/>
          <a:lstStyle/>
          <a:p>
            <a:endParaRPr lang="en-IN"/>
          </a:p>
        </p:txBody>
      </p:sp>
      <p:sp>
        <p:nvSpPr>
          <p:cNvPr id="6" name="Slide Number Placeholder 6"/>
          <p:cNvSpPr>
            <a:spLocks noGrp="1"/>
          </p:cNvSpPr>
          <p:nvPr>
            <p:ph type="sldNum" sz="quarter" idx="12"/>
          </p:nvPr>
        </p:nvSpPr>
        <p:spPr/>
        <p:txBody>
          <a:bodyPr/>
          <a:lstStyle/>
          <a:p>
            <a:fld id="{EA890A77-51E3-4BCC-A0D4-A4F397719179}" type="slidenum">
              <a:rPr lang="en-IN" smtClean="0"/>
              <a:t>‹#›</a:t>
            </a:fld>
            <a:endParaRPr lang="en-IN"/>
          </a:p>
        </p:txBody>
      </p:sp>
    </p:spTree>
    <p:extLst>
      <p:ext uri="{BB962C8B-B14F-4D97-AF65-F5344CB8AC3E}">
        <p14:creationId xmlns:p14="http://schemas.microsoft.com/office/powerpoint/2010/main" val="2596873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60FC36-1E1D-4BE5-90EA-B8DF86A5A93E}" type="datetimeFigureOut">
              <a:rPr lang="en-IN" smtClean="0"/>
              <a:t>05-04-2023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A890A77-51E3-4BCC-A0D4-A4F397719179}" type="slidenum">
              <a:rPr lang="en-IN" smtClean="0"/>
              <a:t>‹#›</a:t>
            </a:fld>
            <a:endParaRPr lang="en-IN"/>
          </a:p>
        </p:txBody>
      </p:sp>
    </p:spTree>
    <p:extLst>
      <p:ext uri="{BB962C8B-B14F-4D97-AF65-F5344CB8AC3E}">
        <p14:creationId xmlns:p14="http://schemas.microsoft.com/office/powerpoint/2010/main" val="3638075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060FC36-1E1D-4BE5-90EA-B8DF86A5A93E}" type="datetimeFigureOut">
              <a:rPr lang="en-IN" smtClean="0"/>
              <a:t>05-04-2023</a:t>
            </a:fld>
            <a:endParaRPr lang="en-IN"/>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IN"/>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A890A77-51E3-4BCC-A0D4-A4F397719179}" type="slidenum">
              <a:rPr lang="en-IN" smtClean="0"/>
              <a:t>‹#›</a:t>
            </a:fld>
            <a:endParaRPr lang="en-IN"/>
          </a:p>
        </p:txBody>
      </p:sp>
    </p:spTree>
    <p:extLst>
      <p:ext uri="{BB962C8B-B14F-4D97-AF65-F5344CB8AC3E}">
        <p14:creationId xmlns:p14="http://schemas.microsoft.com/office/powerpoint/2010/main" val="42330580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4662C-E1F1-16CD-908B-B64F6F97E4C3}"/>
              </a:ext>
            </a:extLst>
          </p:cNvPr>
          <p:cNvSpPr>
            <a:spLocks noGrp="1"/>
          </p:cNvSpPr>
          <p:nvPr>
            <p:ph type="ctrTitle"/>
          </p:nvPr>
        </p:nvSpPr>
        <p:spPr>
          <a:xfrm>
            <a:off x="1265021" y="1571626"/>
            <a:ext cx="8398165" cy="3269464"/>
          </a:xfrm>
        </p:spPr>
        <p:txBody>
          <a:bodyPr/>
          <a:lstStyle/>
          <a:p>
            <a:endParaRPr lang="en-IN" dirty="0"/>
          </a:p>
        </p:txBody>
      </p:sp>
      <p:sp>
        <p:nvSpPr>
          <p:cNvPr id="3" name="Subtitle 2">
            <a:extLst>
              <a:ext uri="{FF2B5EF4-FFF2-40B4-BE49-F238E27FC236}">
                <a16:creationId xmlns:a16="http://schemas.microsoft.com/office/drawing/2014/main" id="{D72F3701-E8CC-0920-773F-C644E17EC99E}"/>
              </a:ext>
            </a:extLst>
          </p:cNvPr>
          <p:cNvSpPr>
            <a:spLocks noGrp="1"/>
          </p:cNvSpPr>
          <p:nvPr>
            <p:ph type="subTitle" idx="1"/>
          </p:nvPr>
        </p:nvSpPr>
        <p:spPr/>
        <p:txBody>
          <a:bodyPr/>
          <a:lstStyle/>
          <a:p>
            <a:endParaRPr lang="en-IN"/>
          </a:p>
        </p:txBody>
      </p:sp>
      <p:pic>
        <p:nvPicPr>
          <p:cNvPr id="1026" name="Picture 2" descr="What is socialist economy in Hindi - socialist economy in Hindi - socialist  market economy explained - YouTube">
            <a:extLst>
              <a:ext uri="{FF2B5EF4-FFF2-40B4-BE49-F238E27FC236}">
                <a16:creationId xmlns:a16="http://schemas.microsoft.com/office/drawing/2014/main" id="{1D770C3E-CD4D-3540-2619-2907F29C32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066" y="123825"/>
            <a:ext cx="11971867" cy="6734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6078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C1C0B-8C9A-2663-4E46-F371345D5E42}"/>
              </a:ext>
            </a:extLst>
          </p:cNvPr>
          <p:cNvSpPr>
            <a:spLocks noGrp="1"/>
          </p:cNvSpPr>
          <p:nvPr>
            <p:ph type="title"/>
          </p:nvPr>
        </p:nvSpPr>
        <p:spPr/>
        <p:txBody>
          <a:bodyPr/>
          <a:lstStyle/>
          <a:p>
            <a:pPr algn="ctr"/>
            <a:r>
              <a:rPr lang="en-US" sz="4000" dirty="0">
                <a:latin typeface="Algerian" panose="04020705040A02060702" pitchFamily="82" charset="0"/>
              </a:rPr>
              <a:t>Importance of money in a socialist economy</a:t>
            </a:r>
            <a:endParaRPr lang="en-IN" sz="4000" dirty="0">
              <a:latin typeface="Algerian" panose="04020705040A02060702" pitchFamily="82" charset="0"/>
            </a:endParaRPr>
          </a:p>
        </p:txBody>
      </p:sp>
      <p:sp>
        <p:nvSpPr>
          <p:cNvPr id="3" name="Content Placeholder 2">
            <a:extLst>
              <a:ext uri="{FF2B5EF4-FFF2-40B4-BE49-F238E27FC236}">
                <a16:creationId xmlns:a16="http://schemas.microsoft.com/office/drawing/2014/main" id="{8AB7AFA4-E265-35AF-3ACC-EF8274C6609F}"/>
              </a:ext>
            </a:extLst>
          </p:cNvPr>
          <p:cNvSpPr>
            <a:spLocks noGrp="1"/>
          </p:cNvSpPr>
          <p:nvPr>
            <p:ph idx="1"/>
          </p:nvPr>
        </p:nvSpPr>
        <p:spPr/>
        <p:txBody>
          <a:bodyPr>
            <a:noAutofit/>
          </a:bodyPr>
          <a:lstStyle/>
          <a:p>
            <a:pPr algn="just">
              <a:buFont typeface="Wingdings" panose="05000000000000000000" pitchFamily="2" charset="2"/>
              <a:buChar char="Ø"/>
            </a:pPr>
            <a:r>
              <a:rPr lang="en-US" sz="2400" b="1" u="sng" dirty="0">
                <a:latin typeface="Times New Roman" panose="02020603050405020304" pitchFamily="18" charset="0"/>
                <a:cs typeface="Times New Roman" panose="02020603050405020304" pitchFamily="18" charset="0"/>
              </a:rPr>
              <a:t>Measure of Value:</a:t>
            </a:r>
            <a:r>
              <a:rPr lang="en-US" sz="2400" dirty="0">
                <a:latin typeface="Times New Roman" panose="02020603050405020304" pitchFamily="18" charset="0"/>
                <a:cs typeface="Times New Roman" panose="02020603050405020304" pitchFamily="18" charset="0"/>
              </a:rPr>
              <a:t> The value of all products and services is expressed in terms of money. Thus, money acts as the measure of socially necessary </a:t>
            </a:r>
            <a:r>
              <a:rPr lang="en-US" sz="2400" dirty="0" err="1">
                <a:latin typeface="Times New Roman" panose="02020603050405020304" pitchFamily="18" charset="0"/>
                <a:cs typeface="Times New Roman" panose="02020603050405020304" pitchFamily="18" charset="0"/>
              </a:rPr>
              <a:t>labour</a:t>
            </a:r>
            <a:r>
              <a:rPr lang="en-US" sz="2400" dirty="0">
                <a:latin typeface="Times New Roman" panose="02020603050405020304" pitchFamily="18" charset="0"/>
                <a:cs typeface="Times New Roman" panose="02020603050405020304" pitchFamily="18" charset="0"/>
              </a:rPr>
              <a:t> embodied in commodities. </a:t>
            </a:r>
          </a:p>
          <a:p>
            <a:pPr algn="just">
              <a:buFont typeface="Wingdings" panose="05000000000000000000" pitchFamily="2" charset="2"/>
              <a:buChar char="Ø"/>
            </a:pPr>
            <a:r>
              <a:rPr lang="en-US" sz="2400" b="1" u="sng" dirty="0">
                <a:latin typeface="Times New Roman" panose="02020603050405020304" pitchFamily="18" charset="0"/>
                <a:cs typeface="Times New Roman" panose="02020603050405020304" pitchFamily="18" charset="0"/>
              </a:rPr>
              <a:t>Medium of Circulation:</a:t>
            </a:r>
            <a:r>
              <a:rPr lang="en-US" sz="2400"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In a socialist society, money performs the function of circulation. All buying and selling is done through money. As distinct from capitalism, under socialism, money in its function as a medium of circulation does not create crisis of overproduction because of the planned nature of commodity and money circulation. The process of circulation, in a socialist economy, serves as an important form of checking how far planned production corresponds to the needs of society. </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3764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1FEC1-6577-FA97-A0DC-FFB4638DF0B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9CF0916-0AB4-31D3-3DF7-2B6BA612112D}"/>
              </a:ext>
            </a:extLst>
          </p:cNvPr>
          <p:cNvSpPr>
            <a:spLocks noGrp="1"/>
          </p:cNvSpPr>
          <p:nvPr>
            <p:ph idx="1"/>
          </p:nvPr>
        </p:nvSpPr>
        <p:spPr/>
        <p:txBody>
          <a:bodyPr>
            <a:normAutofit/>
          </a:bodyPr>
          <a:lstStyle/>
          <a:p>
            <a:pPr algn="just">
              <a:buFont typeface="Wingdings" panose="05000000000000000000" pitchFamily="2" charset="2"/>
              <a:buChar char="Ø"/>
            </a:pPr>
            <a:r>
              <a:rPr lang="en-US" sz="2400" b="1" u="sng" dirty="0">
                <a:latin typeface="Times New Roman" panose="02020603050405020304" pitchFamily="18" charset="0"/>
                <a:cs typeface="Times New Roman" panose="02020603050405020304" pitchFamily="18" charset="0"/>
              </a:rPr>
              <a:t>Means of Payments: </a:t>
            </a:r>
            <a:r>
              <a:rPr lang="en-US" sz="2400" dirty="0">
                <a:latin typeface="Times New Roman" panose="02020603050405020304" pitchFamily="18" charset="0"/>
                <a:cs typeface="Times New Roman" panose="02020603050405020304" pitchFamily="18" charset="0"/>
              </a:rPr>
              <a:t>All payments, which do not involve buying and selling of commodities, are made through money. For example, money provides the means of payment when wages are paid to the workers, when enterprises receive or pay back loans, when cash income is distributed among collective farm workers.</a:t>
            </a:r>
          </a:p>
          <a:p>
            <a:pPr algn="just">
              <a:buFont typeface="Wingdings" panose="05000000000000000000" pitchFamily="2" charset="2"/>
              <a:buChar char="Ø"/>
            </a:pPr>
            <a:r>
              <a:rPr lang="en-US" sz="2400" b="1" u="sng" dirty="0">
                <a:latin typeface="Times New Roman" panose="02020603050405020304" pitchFamily="18" charset="0"/>
                <a:cs typeface="Times New Roman" panose="02020603050405020304" pitchFamily="18" charset="0"/>
              </a:rPr>
              <a:t> Means of Accumulation: </a:t>
            </a:r>
            <a:r>
              <a:rPr lang="en-US" sz="2400" dirty="0">
                <a:latin typeface="Times New Roman" panose="02020603050405020304" pitchFamily="18" charset="0"/>
                <a:cs typeface="Times New Roman" panose="02020603050405020304" pitchFamily="18" charset="0"/>
              </a:rPr>
              <a:t>Under socialism, money functions as the medium of saving and of the formation of cash reserves. Working people keep their saving in the form of deposits in the banks. These savings are used by the state to expand production, lay up reserves and provide credit for other enterprises and </a:t>
            </a:r>
            <a:r>
              <a:rPr lang="en-US" sz="2400" dirty="0" err="1">
                <a:latin typeface="Times New Roman" panose="02020603050405020304" pitchFamily="18" charset="0"/>
                <a:cs typeface="Times New Roman" panose="02020603050405020304" pitchFamily="18" charset="0"/>
              </a:rPr>
              <a:t>organisations</a:t>
            </a:r>
            <a:r>
              <a:rPr lang="en-US" sz="2400" dirty="0">
                <a:latin typeface="Times New Roman" panose="02020603050405020304" pitchFamily="18" charset="0"/>
                <a:cs typeface="Times New Roman" panose="02020603050405020304" pitchFamily="18" charset="0"/>
              </a:rPr>
              <a:t>. </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1976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5362C-9D39-DDFB-0190-1E68D8D470D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D63C001-2390-07B1-3A7D-516671BDCF7C}"/>
              </a:ext>
            </a:extLst>
          </p:cNvPr>
          <p:cNvSpPr>
            <a:spLocks noGrp="1"/>
          </p:cNvSpPr>
          <p:nvPr>
            <p:ph idx="1"/>
          </p:nvPr>
        </p:nvSpPr>
        <p:spPr/>
        <p:txBody>
          <a:bodyPr>
            <a:normAutofit/>
          </a:bodyPr>
          <a:lstStyle/>
          <a:p>
            <a:pPr algn="just">
              <a:buFont typeface="Wingdings" panose="05000000000000000000" pitchFamily="2" charset="2"/>
              <a:buChar char="Ø"/>
            </a:pPr>
            <a:r>
              <a:rPr lang="en-US" sz="2400" b="1" u="sng" dirty="0">
                <a:latin typeface="Times New Roman" panose="02020603050405020304" pitchFamily="18" charset="0"/>
                <a:cs typeface="Times New Roman" panose="02020603050405020304" pitchFamily="18" charset="0"/>
              </a:rPr>
              <a:t>Instrument of Distribution: </a:t>
            </a:r>
            <a:r>
              <a:rPr lang="en-US" sz="2400" dirty="0">
                <a:latin typeface="Times New Roman" panose="02020603050405020304" pitchFamily="18" charset="0"/>
                <a:cs typeface="Times New Roman" panose="02020603050405020304" pitchFamily="18" charset="0"/>
              </a:rPr>
              <a:t>Money, under socialism, serves as the instrument of distribution. The working people receive a share of the national product in terms of money according to their quantity and quality of </a:t>
            </a:r>
            <a:r>
              <a:rPr lang="en-US" sz="2400" dirty="0" err="1">
                <a:latin typeface="Times New Roman" panose="02020603050405020304" pitchFamily="18" charset="0"/>
                <a:cs typeface="Times New Roman" panose="02020603050405020304" pitchFamily="18" charset="0"/>
              </a:rPr>
              <a:t>labour</a:t>
            </a:r>
            <a:r>
              <a:rPr lang="en-US" sz="2400" dirty="0">
                <a:latin typeface="Times New Roman" panose="02020603050405020304" pitchFamily="18" charset="0"/>
                <a:cs typeface="Times New Roman" panose="02020603050405020304" pitchFamily="18" charset="0"/>
              </a:rPr>
              <a:t> they expended. </a:t>
            </a:r>
          </a:p>
          <a:p>
            <a:pPr algn="just">
              <a:buFont typeface="Wingdings" panose="05000000000000000000" pitchFamily="2" charset="2"/>
              <a:buChar char="Ø"/>
            </a:pPr>
            <a:r>
              <a:rPr lang="en-US" sz="2400" b="1" u="sng" dirty="0">
                <a:latin typeface="Times New Roman" panose="02020603050405020304" pitchFamily="18" charset="0"/>
                <a:cs typeface="Times New Roman" panose="02020603050405020304" pitchFamily="18" charset="0"/>
              </a:rPr>
              <a:t>Monetary Incentives: </a:t>
            </a:r>
            <a:r>
              <a:rPr lang="en-US" sz="2400" dirty="0">
                <a:latin typeface="Times New Roman" panose="02020603050405020304" pitchFamily="18" charset="0"/>
                <a:cs typeface="Times New Roman" panose="02020603050405020304" pitchFamily="18" charset="0"/>
              </a:rPr>
              <a:t>In addition to basic wage rate, bonuses are paid to the workers in terms of money in order to induce them to work more. These bonuses help in motivating people to put in extra effort for extra gain.</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9458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8755F-1D65-1996-2E45-B52FF9523B14}"/>
              </a:ext>
            </a:extLst>
          </p:cNvPr>
          <p:cNvSpPr>
            <a:spLocks noGrp="1"/>
          </p:cNvSpPr>
          <p:nvPr>
            <p:ph type="title"/>
          </p:nvPr>
        </p:nvSpPr>
        <p:spPr/>
        <p:txBody>
          <a:bodyPr/>
          <a:lstStyle/>
          <a:p>
            <a:pPr algn="just"/>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A97CEBC-9A68-0C29-55F1-B2A1C93DAA47}"/>
              </a:ext>
            </a:extLst>
          </p:cNvPr>
          <p:cNvSpPr>
            <a:spLocks noGrp="1"/>
          </p:cNvSpPr>
          <p:nvPr>
            <p:ph idx="1"/>
          </p:nvPr>
        </p:nvSpPr>
        <p:spPr/>
        <p:txBody>
          <a:bodyPr>
            <a:noAutofit/>
          </a:bodyPr>
          <a:lstStyle/>
          <a:p>
            <a:pPr>
              <a:buFont typeface="Wingdings" panose="05000000000000000000" pitchFamily="2" charset="2"/>
              <a:buChar char="Ø"/>
            </a:pPr>
            <a:r>
              <a:rPr lang="en-US" sz="2400" u="sng" dirty="0">
                <a:latin typeface="Times New Roman" panose="02020603050405020304" pitchFamily="18" charset="0"/>
                <a:cs typeface="Times New Roman" panose="02020603050405020304" pitchFamily="18" charset="0"/>
              </a:rPr>
              <a:t>Freedom of Choice: </a:t>
            </a:r>
            <a:r>
              <a:rPr lang="en-US" sz="2400" dirty="0">
                <a:latin typeface="Times New Roman" panose="02020603050405020304" pitchFamily="18" charset="0"/>
                <a:cs typeface="Times New Roman" panose="02020603050405020304" pitchFamily="18" charset="0"/>
              </a:rPr>
              <a:t>The individuals have the freedom to spend their money earning on any consumption goods of their choice. The freedom of choice is, however, restricted to the range of goods produced under the plan. </a:t>
            </a:r>
          </a:p>
          <a:p>
            <a:pPr algn="just">
              <a:buFont typeface="Wingdings" panose="05000000000000000000" pitchFamily="2" charset="2"/>
              <a:buChar char="Ø"/>
            </a:pPr>
            <a:r>
              <a:rPr lang="en-US" sz="2400" u="sng" dirty="0">
                <a:latin typeface="Times New Roman" panose="02020603050405020304" pitchFamily="18" charset="0"/>
                <a:cs typeface="Times New Roman" panose="02020603050405020304" pitchFamily="18" charset="0"/>
              </a:rPr>
              <a:t>Evaluating Economic Activity</a:t>
            </a:r>
            <a:r>
              <a:rPr lang="en-US" sz="2400" dirty="0">
                <a:latin typeface="Times New Roman" panose="02020603050405020304" pitchFamily="18" charset="0"/>
                <a:cs typeface="Times New Roman" panose="02020603050405020304" pitchFamily="18" charset="0"/>
              </a:rPr>
              <a:t>: Money helps the state to evaluate the economic activity of an enterprise. Although the pricing system does not influence the basic economic decisions, it helps in the rational allocation of resources by determining opportunity cost. And all opportunity cost calculations are made in terms of money. “Control of the operation of socialist enterprises through money is the most flexible method of controlling the economy”</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55709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
  <TotalTime>22</TotalTime>
  <Words>444</Words>
  <Application>Microsoft Office PowerPoint</Application>
  <PresentationFormat>Widescreen</PresentationFormat>
  <Paragraphs>9</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Algerian</vt:lpstr>
      <vt:lpstr>Arial</vt:lpstr>
      <vt:lpstr>Century Gothic</vt:lpstr>
      <vt:lpstr>Times New Roman</vt:lpstr>
      <vt:lpstr>Wingdings</vt:lpstr>
      <vt:lpstr>Wingdings 3</vt:lpstr>
      <vt:lpstr>Ion</vt:lpstr>
      <vt:lpstr>PowerPoint Presentation</vt:lpstr>
      <vt:lpstr>Importance of money in a socialist economy</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Shailee Upadhayay</dc:creator>
  <cp:lastModifiedBy>Shailee Upadhayay</cp:lastModifiedBy>
  <cp:revision>1</cp:revision>
  <dcterms:created xsi:type="dcterms:W3CDTF">2023-04-05T09:35:23Z</dcterms:created>
  <dcterms:modified xsi:type="dcterms:W3CDTF">2023-04-05T09:58:14Z</dcterms:modified>
</cp:coreProperties>
</file>